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Arimo" panose="020B0604020202020204" charset="0"/>
      <p:regular r:id="rId19"/>
      <p:bold r:id="rId20"/>
      <p:italic r:id="rId21"/>
      <p:boldItalic r:id="rId22"/>
    </p:embeddedFont>
    <p:embeddedFont>
      <p:font typeface="Arimo Medium" panose="020B0604020202020204" charset="0"/>
      <p:regular r:id="rId23"/>
      <p:bold r:id="rId24"/>
      <p:italic r:id="rId25"/>
      <p:boldItalic r:id="rId26"/>
    </p:embeddedFont>
    <p:embeddedFont>
      <p:font typeface="Arimo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8a20079e29_0_2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8a20079e29_0_2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8a20079e29_0_2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8a20079e29_0_2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8a20079e29_0_2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8a20079e29_0_2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Country Bumpkin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8a20079e29_0_2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8a20079e29_0_2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8a20079e29_0_2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8a20079e29_0_2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8a20079e29_0_2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8a20079e29_0_2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8a20079e29_0_2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8a20079e29_0_2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8a20079e29_0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8a20079e29_0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a20079e29_0_2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8a20079e29_0_2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Bumkin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8a20079e29_0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8a20079e29_0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Bumpkin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a20079e29_0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8a20079e29_0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Bumpkin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8a20079e29_0_2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8a20079e29_0_2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8a20079e29_0_2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8a20079e29_0_2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Bumpkin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a20079e29_0_2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a20079e29_0_2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Country Bumpkin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8a20079e29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8a20079e29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BLANK_1_3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 amt="60000"/>
          </a:blip>
          <a:srcRect b="4816"/>
          <a:stretch/>
        </p:blipFill>
        <p:spPr>
          <a:xfrm>
            <a:off x="277500" y="277500"/>
            <a:ext cx="8589000" cy="4599000"/>
          </a:xfrm>
          <a:prstGeom prst="roundRect">
            <a:avLst>
              <a:gd name="adj" fmla="val 13515"/>
            </a:avLst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cxnSp>
        <p:nvCxnSpPr>
          <p:cNvPr id="56" name="Google Shape;56;p14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14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3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4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Alt 2">
  <p:cSld name="BLANK_1_1_1">
    <p:bg>
      <p:bgPr>
        <a:solidFill>
          <a:schemeClr val="accent5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64" name="Google Shape;64;p15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5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name="adj" fmla="val 6093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66" name="Google Shape;66;p15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cxnSp>
        <p:nvCxnSpPr>
          <p:cNvPr id="69" name="Google Shape;69;p15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">
  <p:cSld name="CUSTOM_23">
    <p:bg>
      <p:bgPr>
        <a:solidFill>
          <a:schemeClr val="accent5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>
            <a:spLocks noGrp="1"/>
          </p:cNvSpPr>
          <p:nvPr>
            <p:ph type="pic" idx="2"/>
          </p:nvPr>
        </p:nvSpPr>
        <p:spPr>
          <a:xfrm>
            <a:off x="277500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74" name="Google Shape;74;p16"/>
          <p:cNvSpPr>
            <a:spLocks noGrp="1"/>
          </p:cNvSpPr>
          <p:nvPr>
            <p:ph type="pic" idx="3"/>
          </p:nvPr>
        </p:nvSpPr>
        <p:spPr>
          <a:xfrm>
            <a:off x="17282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75" name="Google Shape;75;p16"/>
          <p:cNvSpPr>
            <a:spLocks noGrp="1"/>
          </p:cNvSpPr>
          <p:nvPr>
            <p:ph type="pic" idx="4"/>
          </p:nvPr>
        </p:nvSpPr>
        <p:spPr>
          <a:xfrm>
            <a:off x="31790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76" name="Google Shape;76;p16"/>
          <p:cNvSpPr>
            <a:spLocks noGrp="1"/>
          </p:cNvSpPr>
          <p:nvPr>
            <p:ph type="pic" idx="5"/>
          </p:nvPr>
        </p:nvSpPr>
        <p:spPr>
          <a:xfrm>
            <a:off x="46298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77" name="Google Shape;77;p16"/>
          <p:cNvSpPr>
            <a:spLocks noGrp="1"/>
          </p:cNvSpPr>
          <p:nvPr>
            <p:ph type="pic" idx="6"/>
          </p:nvPr>
        </p:nvSpPr>
        <p:spPr>
          <a:xfrm>
            <a:off x="60806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78" name="Google Shape;78;p16"/>
          <p:cNvSpPr>
            <a:spLocks noGrp="1"/>
          </p:cNvSpPr>
          <p:nvPr>
            <p:ph type="pic" idx="7"/>
          </p:nvPr>
        </p:nvSpPr>
        <p:spPr>
          <a:xfrm>
            <a:off x="75314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8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9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3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4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5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6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7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8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19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0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21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22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23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ards">
  <p:cSld name="CUSTOM_24">
    <p:bg>
      <p:bgPr>
        <a:solidFill>
          <a:schemeClr val="accent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2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3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4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5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6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7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8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9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3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4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Alt 1">
  <p:cSld name="CUSTOM_25">
    <p:bg>
      <p:bgPr>
        <a:solidFill>
          <a:schemeClr val="accent5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8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3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4 steps - Alt 1">
  <p:cSld name="CUSTOM_25_1_1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2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9"/>
          <p:cNvSpPr>
            <a:spLocks noGrp="1"/>
          </p:cNvSpPr>
          <p:nvPr>
            <p:ph type="pic" idx="3"/>
          </p:nvPr>
        </p:nvSpPr>
        <p:spPr>
          <a:xfrm>
            <a:off x="3766700" y="873150"/>
            <a:ext cx="1621800" cy="3549600"/>
          </a:xfrm>
          <a:prstGeom prst="roundRect">
            <a:avLst>
              <a:gd name="adj" fmla="val 10482"/>
            </a:avLst>
          </a:prstGeom>
          <a:noFill/>
          <a:ln>
            <a:noFill/>
          </a:ln>
        </p:spPr>
      </p:sp>
      <p:sp>
        <p:nvSpPr>
          <p:cNvPr id="123" name="Google Shape;123;p19"/>
          <p:cNvSpPr>
            <a:spLocks noGrp="1"/>
          </p:cNvSpPr>
          <p:nvPr>
            <p:ph type="pic" idx="4"/>
          </p:nvPr>
        </p:nvSpPr>
        <p:spPr>
          <a:xfrm>
            <a:off x="289100" y="1324475"/>
            <a:ext cx="1563300" cy="2531100"/>
          </a:xfrm>
          <a:prstGeom prst="roundRect">
            <a:avLst>
              <a:gd name="adj" fmla="val 11947"/>
            </a:avLst>
          </a:prstGeom>
          <a:noFill/>
          <a:ln>
            <a:noFill/>
          </a:ln>
        </p:spPr>
      </p:sp>
      <p:sp>
        <p:nvSpPr>
          <p:cNvPr id="124" name="Google Shape;124;p19"/>
          <p:cNvSpPr>
            <a:spLocks noGrp="1"/>
          </p:cNvSpPr>
          <p:nvPr>
            <p:ph type="pic" idx="5"/>
          </p:nvPr>
        </p:nvSpPr>
        <p:spPr>
          <a:xfrm>
            <a:off x="1969400" y="1142650"/>
            <a:ext cx="1563300" cy="2531100"/>
          </a:xfrm>
          <a:prstGeom prst="roundRect">
            <a:avLst>
              <a:gd name="adj" fmla="val 11947"/>
            </a:avLst>
          </a:prstGeom>
          <a:noFill/>
          <a:ln>
            <a:noFill/>
          </a:ln>
        </p:spPr>
      </p:sp>
      <p:sp>
        <p:nvSpPr>
          <p:cNvPr id="125" name="Google Shape;125;p19"/>
          <p:cNvSpPr>
            <a:spLocks noGrp="1"/>
          </p:cNvSpPr>
          <p:nvPr>
            <p:ph type="pic" idx="6"/>
          </p:nvPr>
        </p:nvSpPr>
        <p:spPr>
          <a:xfrm>
            <a:off x="5623125" y="1142650"/>
            <a:ext cx="1563300" cy="2531100"/>
          </a:xfrm>
          <a:prstGeom prst="roundRect">
            <a:avLst>
              <a:gd name="adj" fmla="val 11947"/>
            </a:avLst>
          </a:prstGeom>
          <a:noFill/>
          <a:ln>
            <a:noFill/>
          </a:ln>
        </p:spPr>
      </p:sp>
      <p:sp>
        <p:nvSpPr>
          <p:cNvPr id="126" name="Google Shape;126;p19"/>
          <p:cNvSpPr>
            <a:spLocks noGrp="1"/>
          </p:cNvSpPr>
          <p:nvPr>
            <p:ph type="pic" idx="7"/>
          </p:nvPr>
        </p:nvSpPr>
        <p:spPr>
          <a:xfrm>
            <a:off x="7304050" y="1324475"/>
            <a:ext cx="1563300" cy="2531100"/>
          </a:xfrm>
          <a:prstGeom prst="roundRect">
            <a:avLst>
              <a:gd name="adj" fmla="val 11947"/>
            </a:avLst>
          </a:prstGeom>
          <a:noFill/>
          <a:ln>
            <a:noFill/>
          </a:ln>
        </p:spPr>
      </p:sp>
      <p:sp>
        <p:nvSpPr>
          <p:cNvPr id="127" name="Google Shape;127;p19"/>
          <p:cNvSpPr txBox="1">
            <a:spLocks noGrp="1"/>
          </p:cNvSpPr>
          <p:nvPr>
            <p:ph type="subTitle" idx="8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9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3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4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15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6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7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8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CUSTOM_21_1_1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2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main point">
  <p:cSld name="BLANK_1_1_1_1_1_1">
    <p:bg>
      <p:bgPr>
        <a:solidFill>
          <a:schemeClr val="accent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2">
            <a:alphaModFix amt="10000"/>
          </a:blip>
          <a:srcRect l="1068" t="592" r="19" b="720"/>
          <a:stretch/>
        </p:blipFill>
        <p:spPr>
          <a:xfrm>
            <a:off x="277425" y="277650"/>
            <a:ext cx="8588100" cy="4582500"/>
          </a:xfrm>
          <a:prstGeom prst="roundRect">
            <a:avLst>
              <a:gd name="adj" fmla="val 13460"/>
            </a:avLst>
          </a:prstGeom>
          <a:noFill/>
          <a:ln>
            <a:noFill/>
          </a:ln>
        </p:spPr>
      </p:pic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">
  <p:cSld name="BLANK_1_1_1_1_1_1_1_1_1_1_1">
    <p:bg>
      <p:bgPr>
        <a:solidFill>
          <a:schemeClr val="accent5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2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3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4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CUSTOM_11">
    <p:bg>
      <p:bgPr>
        <a:solidFill>
          <a:schemeClr val="accent5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>
            <a:spLocks noGrp="1"/>
          </p:cNvSpPr>
          <p:nvPr>
            <p:ph type="pic" idx="2"/>
          </p:nvPr>
        </p:nvSpPr>
        <p:spPr>
          <a:xfrm>
            <a:off x="7480825" y="734600"/>
            <a:ext cx="1383900" cy="1660200"/>
          </a:xfrm>
          <a:prstGeom prst="roundRect">
            <a:avLst>
              <a:gd name="adj" fmla="val 11646"/>
            </a:avLst>
          </a:prstGeom>
          <a:noFill/>
          <a:ln>
            <a:noFill/>
          </a:ln>
        </p:spPr>
      </p:sp>
      <p:sp>
        <p:nvSpPr>
          <p:cNvPr id="154" name="Google Shape;154;p23"/>
          <p:cNvSpPr>
            <a:spLocks noGrp="1"/>
          </p:cNvSpPr>
          <p:nvPr>
            <p:ph type="pic" idx="3"/>
          </p:nvPr>
        </p:nvSpPr>
        <p:spPr>
          <a:xfrm>
            <a:off x="7480825" y="2521175"/>
            <a:ext cx="1383900" cy="1879200"/>
          </a:xfrm>
          <a:prstGeom prst="roundRect">
            <a:avLst>
              <a:gd name="adj" fmla="val 11646"/>
            </a:avLst>
          </a:prstGeom>
          <a:noFill/>
          <a:ln>
            <a:noFill/>
          </a:ln>
        </p:spPr>
      </p:sp>
      <p:sp>
        <p:nvSpPr>
          <p:cNvPr id="155" name="Google Shape;155;p23"/>
          <p:cNvSpPr>
            <a:spLocks noGrp="1"/>
          </p:cNvSpPr>
          <p:nvPr>
            <p:ph type="pic" idx="4"/>
          </p:nvPr>
        </p:nvSpPr>
        <p:spPr>
          <a:xfrm>
            <a:off x="4665550" y="850900"/>
            <a:ext cx="2589300" cy="3433200"/>
          </a:xfrm>
          <a:prstGeom prst="roundRect">
            <a:avLst>
              <a:gd name="adj" fmla="val 6330"/>
            </a:avLst>
          </a:prstGeom>
          <a:noFill/>
          <a:ln>
            <a:noFill/>
          </a:ln>
        </p:spPr>
      </p:sp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5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6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">
  <p:cSld name="CUSTOM_11_1">
    <p:bg>
      <p:bgPr>
        <a:solidFill>
          <a:schemeClr val="accent5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name="adj" fmla="val 867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" name="Google Shape;163;p24"/>
          <p:cNvSpPr>
            <a:spLocks noGrp="1"/>
          </p:cNvSpPr>
          <p:nvPr>
            <p:ph type="pic" idx="2"/>
          </p:nvPr>
        </p:nvSpPr>
        <p:spPr>
          <a:xfrm>
            <a:off x="6220309" y="696000"/>
            <a:ext cx="2532900" cy="3358800"/>
          </a:xfrm>
          <a:prstGeom prst="roundRect">
            <a:avLst>
              <a:gd name="adj" fmla="val 7223"/>
            </a:avLst>
          </a:prstGeom>
          <a:noFill/>
          <a:ln>
            <a:noFill/>
          </a:ln>
        </p:spPr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title" idx="3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4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">
  <p:cSld name="CUSTOM_11_1_1">
    <p:bg>
      <p:bgPr>
        <a:solidFill>
          <a:schemeClr val="accent5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2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3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 - Alt 1">
  <p:cSld name="CUSTOM_12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2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3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4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5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6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CUSTOM_13">
    <p:bg>
      <p:bgPr>
        <a:solidFill>
          <a:schemeClr val="accent5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>
            <a:spLocks noGrp="1"/>
          </p:cNvSpPr>
          <p:nvPr>
            <p:ph type="pic" idx="2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6" name="Google Shape;186;p27"/>
          <p:cNvSpPr>
            <a:spLocks noGrp="1"/>
          </p:cNvSpPr>
          <p:nvPr>
            <p:ph type="pic" idx="3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p27"/>
          <p:cNvSpPr>
            <a:spLocks noGrp="1"/>
          </p:cNvSpPr>
          <p:nvPr>
            <p:ph type="pic" idx="4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6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7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8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9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13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14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2">
  <p:cSld name="CUSTOM_13_1">
    <p:bg>
      <p:bgPr>
        <a:solidFill>
          <a:schemeClr val="accent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>
            <a:spLocks noGrp="1"/>
          </p:cNvSpPr>
          <p:nvPr>
            <p:ph type="pic" idx="2"/>
          </p:nvPr>
        </p:nvSpPr>
        <p:spPr>
          <a:xfrm>
            <a:off x="4644850" y="1299225"/>
            <a:ext cx="1037700" cy="1056300"/>
          </a:xfrm>
          <a:prstGeom prst="roundRect">
            <a:avLst>
              <a:gd name="adj" fmla="val 12807"/>
            </a:avLst>
          </a:prstGeom>
          <a:noFill/>
          <a:ln>
            <a:noFill/>
          </a:ln>
        </p:spPr>
      </p:sp>
      <p:sp>
        <p:nvSpPr>
          <p:cNvPr id="200" name="Google Shape;200;p28"/>
          <p:cNvSpPr>
            <a:spLocks noGrp="1"/>
          </p:cNvSpPr>
          <p:nvPr>
            <p:ph type="pic" idx="3"/>
          </p:nvPr>
        </p:nvSpPr>
        <p:spPr>
          <a:xfrm>
            <a:off x="4644850" y="3642825"/>
            <a:ext cx="1037700" cy="1056300"/>
          </a:xfrm>
          <a:prstGeom prst="roundRect">
            <a:avLst>
              <a:gd name="adj" fmla="val 12807"/>
            </a:avLst>
          </a:prstGeom>
          <a:noFill/>
          <a:ln>
            <a:noFill/>
          </a:ln>
        </p:spPr>
      </p:sp>
      <p:sp>
        <p:nvSpPr>
          <p:cNvPr id="201" name="Google Shape;201;p28"/>
          <p:cNvSpPr>
            <a:spLocks noGrp="1"/>
          </p:cNvSpPr>
          <p:nvPr>
            <p:ph type="pic" idx="4"/>
          </p:nvPr>
        </p:nvSpPr>
        <p:spPr>
          <a:xfrm>
            <a:off x="7828875" y="2471025"/>
            <a:ext cx="1037700" cy="1056300"/>
          </a:xfrm>
          <a:prstGeom prst="roundRect">
            <a:avLst>
              <a:gd name="adj" fmla="val 12807"/>
            </a:avLst>
          </a:prstGeom>
          <a:noFill/>
          <a:ln>
            <a:noFill/>
          </a:ln>
        </p:spPr>
      </p:sp>
      <p:sp>
        <p:nvSpPr>
          <p:cNvPr id="202" name="Google Shape;202;p28"/>
          <p:cNvSpPr>
            <a:spLocks noGrp="1"/>
          </p:cNvSpPr>
          <p:nvPr>
            <p:ph type="pic" idx="5"/>
          </p:nvPr>
        </p:nvSpPr>
        <p:spPr>
          <a:xfrm>
            <a:off x="373175" y="1147525"/>
            <a:ext cx="3579900" cy="3607500"/>
          </a:xfrm>
          <a:prstGeom prst="roundRect">
            <a:avLst>
              <a:gd name="adj" fmla="val 11548"/>
            </a:avLst>
          </a:prstGeom>
          <a:noFill/>
          <a:ln>
            <a:noFill/>
          </a:ln>
        </p:spPr>
      </p:sp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6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7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title" idx="8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spcFirstLastPara="1" wrap="square" lIns="0" tIns="0" rIns="182875" bIns="18287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 idx="9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 idx="13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spcFirstLastPara="1" wrap="square" lIns="0" tIns="0" rIns="182875" bIns="18287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14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15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spcFirstLastPara="1" wrap="square" lIns="0" tIns="0" rIns="182875" bIns="18287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CUSTOM_14">
    <p:bg>
      <p:bgPr>
        <a:solidFill>
          <a:schemeClr val="accent5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2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3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4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5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6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7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subTitle" idx="8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9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13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and image">
  <p:cSld name="CUSTOM_15">
    <p:bg>
      <p:bgPr>
        <a:solidFill>
          <a:schemeClr val="accent5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>
            <a:spLocks noGrp="1"/>
          </p:cNvSpPr>
          <p:nvPr>
            <p:ph type="pic" idx="2"/>
          </p:nvPr>
        </p:nvSpPr>
        <p:spPr>
          <a:xfrm>
            <a:off x="392100" y="411300"/>
            <a:ext cx="4297500" cy="4333200"/>
          </a:xfrm>
          <a:prstGeom prst="roundRect">
            <a:avLst>
              <a:gd name="adj" fmla="val 12298"/>
            </a:avLst>
          </a:prstGeom>
          <a:noFill/>
          <a:ln>
            <a:noFill/>
          </a:ln>
        </p:spPr>
      </p:sp>
      <p:sp>
        <p:nvSpPr>
          <p:cNvPr id="229" name="Google Shape;229;p30"/>
          <p:cNvSpPr txBox="1">
            <a:spLocks noGrp="1"/>
          </p:cNvSpPr>
          <p:nvPr>
            <p:ph type="subTitle" idx="1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toryboards ">
  <p:cSld name="CUSTOM_17_1">
    <p:bg>
      <p:bgPr>
        <a:solidFill>
          <a:schemeClr val="accent5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subTitle" idx="1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33" name="Google Shape;233;p31"/>
          <p:cNvSpPr>
            <a:spLocks noGrp="1"/>
          </p:cNvSpPr>
          <p:nvPr>
            <p:ph type="pic" idx="2"/>
          </p:nvPr>
        </p:nvSpPr>
        <p:spPr>
          <a:xfrm>
            <a:off x="289100" y="1685250"/>
            <a:ext cx="1751100" cy="1773000"/>
          </a:xfrm>
          <a:prstGeom prst="roundRect">
            <a:avLst>
              <a:gd name="adj" fmla="val 11894"/>
            </a:avLst>
          </a:prstGeom>
          <a:noFill/>
          <a:ln>
            <a:noFill/>
          </a:ln>
        </p:spPr>
      </p:sp>
      <p:sp>
        <p:nvSpPr>
          <p:cNvPr id="234" name="Google Shape;234;p31"/>
          <p:cNvSpPr>
            <a:spLocks noGrp="1"/>
          </p:cNvSpPr>
          <p:nvPr>
            <p:ph type="pic" idx="3"/>
          </p:nvPr>
        </p:nvSpPr>
        <p:spPr>
          <a:xfrm>
            <a:off x="2152200" y="1685250"/>
            <a:ext cx="1751100" cy="1773000"/>
          </a:xfrm>
          <a:prstGeom prst="roundRect">
            <a:avLst>
              <a:gd name="adj" fmla="val 11894"/>
            </a:avLst>
          </a:prstGeom>
          <a:noFill/>
          <a:ln>
            <a:noFill/>
          </a:ln>
        </p:spPr>
      </p:sp>
      <p:sp>
        <p:nvSpPr>
          <p:cNvPr id="235" name="Google Shape;235;p31"/>
          <p:cNvSpPr>
            <a:spLocks noGrp="1"/>
          </p:cNvSpPr>
          <p:nvPr>
            <p:ph type="pic" idx="4"/>
          </p:nvPr>
        </p:nvSpPr>
        <p:spPr>
          <a:xfrm>
            <a:off x="4015300" y="1685250"/>
            <a:ext cx="1751100" cy="1773000"/>
          </a:xfrm>
          <a:prstGeom prst="roundRect">
            <a:avLst>
              <a:gd name="adj" fmla="val 11894"/>
            </a:avLst>
          </a:prstGeom>
          <a:noFill/>
          <a:ln>
            <a:noFill/>
          </a:ln>
        </p:spPr>
      </p:sp>
      <p:sp>
        <p:nvSpPr>
          <p:cNvPr id="236" name="Google Shape;236;p31"/>
          <p:cNvSpPr>
            <a:spLocks noGrp="1"/>
          </p:cNvSpPr>
          <p:nvPr>
            <p:ph type="pic" idx="5"/>
          </p:nvPr>
        </p:nvSpPr>
        <p:spPr>
          <a:xfrm>
            <a:off x="5866250" y="1685250"/>
            <a:ext cx="1751100" cy="1773000"/>
          </a:xfrm>
          <a:prstGeom prst="roundRect">
            <a:avLst>
              <a:gd name="adj" fmla="val 11894"/>
            </a:avLst>
          </a:prstGeom>
          <a:noFill/>
          <a:ln>
            <a:noFill/>
          </a:ln>
        </p:spPr>
      </p:sp>
      <p:sp>
        <p:nvSpPr>
          <p:cNvPr id="237" name="Google Shape;237;p31"/>
          <p:cNvSpPr txBox="1">
            <a:spLocks noGrp="1"/>
          </p:cNvSpPr>
          <p:nvPr>
            <p:ph type="body" idx="6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marL="914400" lvl="1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7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body" idx="8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marL="914400" lvl="1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9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body" idx="13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marL="914400" lvl="1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14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5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marL="914400" lvl="1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6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7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Alt 1">
  <p:cSld name="BLANK_1_1_1_1_1_1_1_1_1_1_1_1_1_1_1_1">
    <p:bg>
      <p:bgPr>
        <a:solidFill>
          <a:schemeClr val="accent5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>
            <a:spLocks noGrp="1"/>
          </p:cNvSpPr>
          <p:nvPr>
            <p:ph type="pic" idx="2"/>
          </p:nvPr>
        </p:nvSpPr>
        <p:spPr>
          <a:xfrm>
            <a:off x="392100" y="411300"/>
            <a:ext cx="4915800" cy="4333200"/>
          </a:xfrm>
          <a:prstGeom prst="roundRect">
            <a:avLst>
              <a:gd name="adj" fmla="val 11160"/>
            </a:avLst>
          </a:prstGeom>
          <a:noFill/>
          <a:ln>
            <a:noFill/>
          </a:ln>
        </p:spPr>
      </p:sp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3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53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or characteristics">
  <p:cSld name="CUSTOM_19_2">
    <p:bg>
      <p:bgPr>
        <a:solidFill>
          <a:schemeClr val="accent5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name="adj" fmla="val 1195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name="adj" fmla="val 156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name="adj" fmla="val 2070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8" name="Google Shape;258;p33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name="adj1" fmla="val 49749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0" name="Google Shape;260;p33"/>
          <p:cNvSpPr>
            <a:spLocks noGrp="1"/>
          </p:cNvSpPr>
          <p:nvPr>
            <p:ph type="pic" idx="2"/>
          </p:nvPr>
        </p:nvSpPr>
        <p:spPr>
          <a:xfrm>
            <a:off x="3910200" y="3408075"/>
            <a:ext cx="3486300" cy="1447800"/>
          </a:xfrm>
          <a:prstGeom prst="roundRect">
            <a:avLst>
              <a:gd name="adj" fmla="val 16397"/>
            </a:avLst>
          </a:prstGeom>
          <a:noFill/>
          <a:ln>
            <a:noFill/>
          </a:ln>
        </p:spPr>
      </p:sp>
      <p:sp>
        <p:nvSpPr>
          <p:cNvPr id="261" name="Google Shape;261;p33"/>
          <p:cNvSpPr>
            <a:spLocks noGrp="1"/>
          </p:cNvSpPr>
          <p:nvPr>
            <p:ph type="pic" idx="3"/>
          </p:nvPr>
        </p:nvSpPr>
        <p:spPr>
          <a:xfrm>
            <a:off x="277500" y="277500"/>
            <a:ext cx="2765700" cy="3013800"/>
          </a:xfrm>
          <a:prstGeom prst="roundRect">
            <a:avLst>
              <a:gd name="adj" fmla="val 8721"/>
            </a:avLst>
          </a:prstGeom>
          <a:noFill/>
          <a:ln>
            <a:noFill/>
          </a:ln>
        </p:spPr>
      </p:sp>
      <p:sp>
        <p:nvSpPr>
          <p:cNvPr id="262" name="Google Shape;262;p33"/>
          <p:cNvSpPr>
            <a:spLocks noGrp="1"/>
          </p:cNvSpPr>
          <p:nvPr>
            <p:ph type="pic" idx="4"/>
          </p:nvPr>
        </p:nvSpPr>
        <p:spPr>
          <a:xfrm>
            <a:off x="3161225" y="277500"/>
            <a:ext cx="1350600" cy="1447800"/>
          </a:xfrm>
          <a:prstGeom prst="roundRect">
            <a:avLst>
              <a:gd name="adj" fmla="val 15267"/>
            </a:avLst>
          </a:prstGeom>
          <a:noFill/>
          <a:ln>
            <a:noFill/>
          </a:ln>
        </p:spPr>
      </p:sp>
      <p:sp>
        <p:nvSpPr>
          <p:cNvPr id="263" name="Google Shape;263;p33"/>
          <p:cNvSpPr>
            <a:spLocks noGrp="1"/>
          </p:cNvSpPr>
          <p:nvPr>
            <p:ph type="pic" idx="5"/>
          </p:nvPr>
        </p:nvSpPr>
        <p:spPr>
          <a:xfrm>
            <a:off x="6883575" y="399550"/>
            <a:ext cx="1866000" cy="2775000"/>
          </a:xfrm>
          <a:prstGeom prst="roundRect">
            <a:avLst>
              <a:gd name="adj" fmla="val 9097"/>
            </a:avLst>
          </a:prstGeom>
          <a:noFill/>
          <a:ln>
            <a:noFill/>
          </a:ln>
        </p:spPr>
      </p:sp>
      <p:sp>
        <p:nvSpPr>
          <p:cNvPr id="264" name="Google Shape;264;p33"/>
          <p:cNvSpPr>
            <a:spLocks noGrp="1"/>
          </p:cNvSpPr>
          <p:nvPr>
            <p:ph type="pic" idx="6"/>
          </p:nvPr>
        </p:nvSpPr>
        <p:spPr>
          <a:xfrm>
            <a:off x="7516025" y="3407700"/>
            <a:ext cx="1350600" cy="1447800"/>
          </a:xfrm>
          <a:prstGeom prst="roundRect">
            <a:avLst>
              <a:gd name="adj" fmla="val 16397"/>
            </a:avLst>
          </a:prstGeom>
          <a:noFill/>
          <a:ln>
            <a:noFill/>
          </a:ln>
        </p:spPr>
      </p:sp>
      <p:sp>
        <p:nvSpPr>
          <p:cNvPr id="265" name="Google Shape;265;p33"/>
          <p:cNvSpPr>
            <a:spLocks noGrp="1"/>
          </p:cNvSpPr>
          <p:nvPr>
            <p:ph type="pic" idx="7"/>
          </p:nvPr>
        </p:nvSpPr>
        <p:spPr>
          <a:xfrm>
            <a:off x="394425" y="3528475"/>
            <a:ext cx="3279600" cy="1218900"/>
          </a:xfrm>
          <a:prstGeom prst="roundRect">
            <a:avLst>
              <a:gd name="adj" fmla="val 11412"/>
            </a:avLst>
          </a:prstGeom>
          <a:noFill/>
          <a:ln>
            <a:noFill/>
          </a:ln>
        </p:spPr>
      </p:sp>
      <p:sp>
        <p:nvSpPr>
          <p:cNvPr id="266" name="Google Shape;266;p33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68" name="Google Shape;268;p33"/>
          <p:cNvCxnSpPr>
            <a:stCxn id="266" idx="1"/>
            <a:endCxn id="266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8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9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13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14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15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16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17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18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9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20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21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 with description">
  <p:cSld name="CUSTOM_19_1_1_1">
    <p:bg>
      <p:bgPr>
        <a:solidFill>
          <a:schemeClr val="accent5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>
            <a:spLocks noGrp="1"/>
          </p:cNvSpPr>
          <p:nvPr>
            <p:ph type="pic" idx="2"/>
          </p:nvPr>
        </p:nvSpPr>
        <p:spPr>
          <a:xfrm>
            <a:off x="2021325" y="1854425"/>
            <a:ext cx="1679100" cy="3013800"/>
          </a:xfrm>
          <a:prstGeom prst="roundRect">
            <a:avLst>
              <a:gd name="adj" fmla="val 13643"/>
            </a:avLst>
          </a:prstGeom>
          <a:noFill/>
          <a:ln>
            <a:noFill/>
          </a:ln>
        </p:spPr>
      </p:sp>
      <p:sp>
        <p:nvSpPr>
          <p:cNvPr id="284" name="Google Shape;284;p34"/>
          <p:cNvSpPr>
            <a:spLocks noGrp="1"/>
          </p:cNvSpPr>
          <p:nvPr>
            <p:ph type="pic" idx="3"/>
          </p:nvPr>
        </p:nvSpPr>
        <p:spPr>
          <a:xfrm>
            <a:off x="5444400" y="1854425"/>
            <a:ext cx="1679100" cy="3013800"/>
          </a:xfrm>
          <a:prstGeom prst="roundRect">
            <a:avLst>
              <a:gd name="adj" fmla="val 13643"/>
            </a:avLst>
          </a:prstGeom>
          <a:noFill/>
          <a:ln>
            <a:noFill/>
          </a:ln>
        </p:spPr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86" name="Google Shape;286;p34"/>
          <p:cNvSpPr txBox="1">
            <a:spLocks noGrp="1"/>
          </p:cNvSpPr>
          <p:nvPr>
            <p:ph type="body" idx="4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ubTitle" idx="5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body" idx="6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7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subTitle" idx="8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6" name="Google Shape;326;p46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7" name="Google Shape;327;p46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47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48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2" name="Google Shape;342;p49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44" name="Google Shape;344;p49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5" name="Google Shape;345;p49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0" name="Google Shape;360;p51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3" name="Google Shape;363;p52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2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52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52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3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3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53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3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53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8" name="Google Shape;378;p53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53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5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5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5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5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0" name="Google Shape;390;p55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5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VAg9ngf4S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4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2" Type="http://schemas.openxmlformats.org/officeDocument/2006/relationships/audio" Target="NULL" TargetMode="Externa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2" Type="http://schemas.openxmlformats.org/officeDocument/2006/relationships/audio" Target="NULL" TargetMode="Externa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2" Type="http://schemas.openxmlformats.org/officeDocument/2006/relationships/audio" Target="NULL" TargetMode="Externa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2021.desosa.nl/projects/vscode/posts/essay2/?utm_source=chatgpt.com" TargetMode="External"/><Relationship Id="rId13" Type="http://schemas.openxmlformats.org/officeDocument/2006/relationships/hyperlink" Target="https://medium.com/%40vishaldwivedi13/electron-things-to-watch-out-for-before-you-dive-in-e1c23f77f38f?utm_source=chatgpt.com" TargetMode="External"/><Relationship Id="rId3" Type="http://schemas.openxmlformats.org/officeDocument/2006/relationships/audio" Target="../media/media11.m4a"/><Relationship Id="rId7" Type="http://schemas.openxmlformats.org/officeDocument/2006/relationships/hyperlink" Target="https://delftswa.gitbooks.io/desosa-2017/content/vscode/chapter.html?utm_source=chatgpt.com" TargetMode="External"/><Relationship Id="rId12" Type="http://schemas.openxmlformats.org/officeDocument/2006/relationships/hyperlink" Target="https://medium.com/@vishaldwivedi13/electron-things-to-watch-out-for-before-you-dive-in-e1c23f77f38f" TargetMode="External"/><Relationship Id="rId2" Type="http://schemas.microsoft.com/office/2007/relationships/media" Target="../media/media11.m4a"/><Relationship Id="rId1" Type="http://schemas.openxmlformats.org/officeDocument/2006/relationships/tags" Target="../tags/tag13.xml"/><Relationship Id="rId6" Type="http://schemas.openxmlformats.org/officeDocument/2006/relationships/hyperlink" Target="https://franz-ajit.medium.com/understanding-visual-studio-code-architecture-5fc411fca07?utm_source=chatgpt.com" TargetMode="External"/><Relationship Id="rId11" Type="http://schemas.openxmlformats.org/officeDocument/2006/relationships/hyperlink" Target="https://github.com/voideditor/void/?utm_source=chatgpt.com" TargetMode="External"/><Relationship Id="rId5" Type="http://schemas.openxmlformats.org/officeDocument/2006/relationships/notesSlide" Target="../notesSlides/notesSlide15.xml"/><Relationship Id="rId15" Type="http://schemas.openxmlformats.org/officeDocument/2006/relationships/image" Target="../media/image4.png"/><Relationship Id="rId10" Type="http://schemas.openxmlformats.org/officeDocument/2006/relationships/hyperlink" Target="https://github.com/microsoft/vscode/wiki/" TargetMode="External"/><Relationship Id="rId4" Type="http://schemas.openxmlformats.org/officeDocument/2006/relationships/slideLayout" Target="../slideLayouts/slideLayout20.xml"/><Relationship Id="rId9" Type="http://schemas.openxmlformats.org/officeDocument/2006/relationships/hyperlink" Target="https://deepwiki.com/voideditor/void/1.1-getting-started#architecture-ov8631-AE22erview" TargetMode="External"/><Relationship Id="rId14" Type="http://schemas.openxmlformats.org/officeDocument/2006/relationships/hyperlink" Target="https://medium.com/@adityakumar2001/void-ide-the-comprehensive-guide-to-the-open-source-cursor-alternative-2a6b17cae23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4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>
            <a:spLocks noGrp="1"/>
          </p:cNvSpPr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URL for video: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3C2C2E-79BC-31C9-C395-12EF8CCEC28C}"/>
              </a:ext>
            </a:extLst>
          </p:cNvPr>
          <p:cNvSpPr txBox="1"/>
          <p:nvPr/>
        </p:nvSpPr>
        <p:spPr>
          <a:xfrm>
            <a:off x="3290938" y="1808727"/>
            <a:ext cx="2562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https://youtu.be/jVAg9ngf4SM</a:t>
            </a:r>
            <a:endParaRPr lang="en-CA" dirty="0"/>
          </a:p>
          <a:p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"/>
    </mc:Choice>
    <mc:Fallback>
      <p:transition spd="slow" advTm="3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>
            <a:spLocks noGrp="1"/>
          </p:cNvSpPr>
          <p:nvPr>
            <p:ph type="title"/>
          </p:nvPr>
        </p:nvSpPr>
        <p:spPr>
          <a:xfrm>
            <a:off x="155300" y="230475"/>
            <a:ext cx="2868900" cy="8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 2</a:t>
            </a:r>
            <a:endParaRPr sz="3000"/>
          </a:p>
        </p:txBody>
      </p:sp>
      <p:sp>
        <p:nvSpPr>
          <p:cNvPr id="482" name="Google Shape;482;p65"/>
          <p:cNvSpPr txBox="1"/>
          <p:nvPr/>
        </p:nvSpPr>
        <p:spPr>
          <a:xfrm>
            <a:off x="155300" y="1209500"/>
            <a:ext cx="2756700" cy="3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Chat (/edit) AI Suggestion and Apply</a:t>
            </a:r>
            <a:endParaRPr sz="11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User types /edit command in the chat panel requesting a code change.</a:t>
            </a:r>
            <a:b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9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mo"/>
              <a:buChar char="●"/>
            </a:pPr>
            <a: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Renderer passes request and code context to Core editing service.</a:t>
            </a:r>
            <a:b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9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mo"/>
              <a:buChar char="●"/>
            </a:pPr>
            <a: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Core sends request through Main Process to the selected AI provider.</a:t>
            </a:r>
            <a:b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9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mo"/>
              <a:buChar char="●"/>
            </a:pPr>
            <a: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Provider streams code suggestions back to the Core and Renderer.</a:t>
            </a:r>
            <a:b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9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mo"/>
              <a:buChar char="●"/>
            </a:pPr>
            <a: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User previews suggested edits in the editor’s diff view.</a:t>
            </a:r>
            <a:b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9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mo"/>
              <a:buChar char="●"/>
            </a:pPr>
            <a: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On approval, Core applies the new code to the text buffer and saves.</a:t>
            </a:r>
            <a:b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9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" sz="9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Shows implicit invocation and real-time, event-driven interaction between components.</a:t>
            </a:r>
            <a:endParaRPr sz="9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83" name="Google Shape;48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0775" y="500650"/>
            <a:ext cx="6053224" cy="41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lide_8_final">
            <a:hlinkClick r:id="" action="ppaction://media"/>
            <a:extLst>
              <a:ext uri="{FF2B5EF4-FFF2-40B4-BE49-F238E27FC236}">
                <a16:creationId xmlns:a16="http://schemas.microsoft.com/office/drawing/2014/main" id="{106C65BE-BFE7-3072-7DBD-374F7BA386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725" y="0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57"/>
    </mc:Choice>
    <mc:Fallback>
      <p:transition spd="slow" advTm="56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3" objId="4"/>
        <p14:stopEvt time="56386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>
            <a:spLocks noGrp="1"/>
          </p:cNvSpPr>
          <p:nvPr>
            <p:ph type="title"/>
          </p:nvPr>
        </p:nvSpPr>
        <p:spPr>
          <a:xfrm>
            <a:off x="277500" y="-687925"/>
            <a:ext cx="3541500" cy="280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Interfaces</a:t>
            </a:r>
            <a:endParaRPr/>
          </a:p>
        </p:txBody>
      </p:sp>
      <p:sp>
        <p:nvSpPr>
          <p:cNvPr id="489" name="Google Shape;489;p66"/>
          <p:cNvSpPr txBox="1"/>
          <p:nvPr/>
        </p:nvSpPr>
        <p:spPr>
          <a:xfrm>
            <a:off x="3935700" y="1831825"/>
            <a:ext cx="4930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Graphical Interface:</a:t>
            </a:r>
            <a:r>
              <a:rPr lang="en" sz="1300">
                <a:solidFill>
                  <a:schemeClr val="lt1"/>
                </a:solidFill>
              </a:rPr>
              <a:t> Same layout as VS Code but adds AI chat panels, inline diffs, and checkpoints.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APIs:</a:t>
            </a:r>
            <a:r>
              <a:rPr lang="en" sz="1300">
                <a:solidFill>
                  <a:schemeClr val="lt1"/>
                </a:solidFill>
              </a:rPr>
              <a:t> Supports LLM providers and extensions via REST or streaming connections.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File System:</a:t>
            </a:r>
            <a:r>
              <a:rPr lang="en" sz="1300">
                <a:solidFill>
                  <a:schemeClr val="lt1"/>
                </a:solidFill>
              </a:rPr>
              <a:t> Unified handling for local, remote, and cloud-based files.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OS Integration:</a:t>
            </a:r>
            <a:r>
              <a:rPr lang="en" sz="1300">
                <a:solidFill>
                  <a:schemeClr val="lt1"/>
                </a:solidFill>
              </a:rPr>
              <a:t> Clipboard, terminal, and process execution managed through Electron.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Privacy Focus:</a:t>
            </a:r>
            <a:r>
              <a:rPr lang="en" sz="1300">
                <a:solidFill>
                  <a:schemeClr val="lt1"/>
                </a:solidFill>
              </a:rPr>
              <a:t> Direct communication with model providers, no centralized proxy.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4" name="External Interfaces">
            <a:hlinkClick r:id="" action="ppaction://media"/>
            <a:extLst>
              <a:ext uri="{FF2B5EF4-FFF2-40B4-BE49-F238E27FC236}">
                <a16:creationId xmlns:a16="http://schemas.microsoft.com/office/drawing/2014/main" id="{6F790360-7709-573B-9269-730C2A1EAE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18" y="0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54"/>
    </mc:Choice>
    <mc:Fallback>
      <p:transition spd="slow" advTm="4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9" objId="4"/>
        <p14:stopEvt time="43958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>
            <a:spLocks noGrp="1"/>
          </p:cNvSpPr>
          <p:nvPr>
            <p:ph type="title"/>
          </p:nvPr>
        </p:nvSpPr>
        <p:spPr>
          <a:xfrm>
            <a:off x="277500" y="277500"/>
            <a:ext cx="3541500" cy="280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Learned</a:t>
            </a:r>
            <a:endParaRPr dirty="0"/>
          </a:p>
        </p:txBody>
      </p:sp>
      <p:sp>
        <p:nvSpPr>
          <p:cNvPr id="495" name="Google Shape;495;p67"/>
          <p:cNvSpPr txBox="1"/>
          <p:nvPr/>
        </p:nvSpPr>
        <p:spPr>
          <a:xfrm>
            <a:off x="3929250" y="1235625"/>
            <a:ext cx="3903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Creating diagrams clarified how Void extends VS Code’s architecture.</a:t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Separating inherited vs new components was complex but rewarding.</a:t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AI teammates help accelerate planning but must be carefully guided.</a:t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Strong collaboration even with a smaller group can create success.</a:t>
            </a:r>
            <a:endParaRPr dirty="0"/>
          </a:p>
        </p:txBody>
      </p:sp>
      <p:pic>
        <p:nvPicPr>
          <p:cNvPr id="4" name="Slides_121324">
            <a:hlinkClick r:id="" action="ppaction://media"/>
            <a:extLst>
              <a:ext uri="{FF2B5EF4-FFF2-40B4-BE49-F238E27FC236}">
                <a16:creationId xmlns:a16="http://schemas.microsoft.com/office/drawing/2014/main" id="{F54639C3-6AF2-4604-7C9D-57B1F5845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67395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18" y="33818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72"/>
    </mc:Choice>
    <mc:Fallback>
      <p:transition spd="slow" advTm="35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5" objId="4"/>
        <p14:stopEvt time="35572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"/>
          <p:cNvSpPr txBox="1">
            <a:spLocks noGrp="1"/>
          </p:cNvSpPr>
          <p:nvPr>
            <p:ph type="title"/>
          </p:nvPr>
        </p:nvSpPr>
        <p:spPr>
          <a:xfrm>
            <a:off x="277500" y="109450"/>
            <a:ext cx="3541500" cy="280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01" name="Google Shape;501;p68"/>
          <p:cNvSpPr txBox="1"/>
          <p:nvPr/>
        </p:nvSpPr>
        <p:spPr>
          <a:xfrm>
            <a:off x="3896225" y="540000"/>
            <a:ext cx="48849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Void uses a layered architecture that provides separation of concerns and easy maintainability.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The implicit invocation style enables responsive, event-based communication, ideal for AI streaming and plugin integration.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Each subsystem handles distinct roles: Renderer for UI, Core for logic, Main for system access, and Provider Adapters for LLM connections.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Architecture supports key goals: extensibility, privacy, and flexibility for AI workflows.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Electron introduces some performance overhead but gives cross-platform consistency.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Future improvements could include optimizing caching, improving IPC efficiency, and reducing runtime weight.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Overall, Void’s architecture successfully merges classic IDE design with modern AI functionality.</a:t>
            </a: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" name="Slides_121324">
            <a:hlinkClick r:id="" action="ppaction://media"/>
            <a:extLst>
              <a:ext uri="{FF2B5EF4-FFF2-40B4-BE49-F238E27FC236}">
                <a16:creationId xmlns:a16="http://schemas.microsoft.com/office/drawing/2014/main" id="{BCB65443-9B32-06C0-F503-8BC79D4A2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5324" end="34767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193" y="109450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00"/>
    </mc:Choice>
    <mc:Fallback>
      <p:transition spd="slow" advTm="3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60" objId="3"/>
        <p14:stopEvt time="32800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186800" y="277500"/>
            <a:ext cx="3541500" cy="280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Collab</a:t>
            </a:r>
            <a:endParaRPr/>
          </a:p>
        </p:txBody>
      </p:sp>
      <p:sp>
        <p:nvSpPr>
          <p:cNvPr id="507" name="Google Shape;507;p69"/>
          <p:cNvSpPr txBox="1"/>
          <p:nvPr/>
        </p:nvSpPr>
        <p:spPr>
          <a:xfrm>
            <a:off x="3364650" y="447600"/>
            <a:ext cx="53949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Used ChatGPT (GPT-5) as an AI teammate to help plan and organize the report.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Included the official project guidelines and our team outline in prompts.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AI produced a detailed report structure with section summaries and estimated lengths.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Helped us connect Void’s architecture to Visual Studio Code and Electron.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Only one member interacted with the AI; group reviewed and edited all outputs.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AI contributed mainly to organization and outline development.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Improved efficiency and clarity but needed fact-checking and context for accuracy.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Best used as a research and planning assistant, not a substitute for technical work.</a:t>
            </a: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" name="Slides_121324">
            <a:hlinkClick r:id="" action="ppaction://media"/>
            <a:extLst>
              <a:ext uri="{FF2B5EF4-FFF2-40B4-BE49-F238E27FC236}">
                <a16:creationId xmlns:a16="http://schemas.microsoft.com/office/drawing/2014/main" id="{CBD9F72F-DD60-66DB-0833-9D51440233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6795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" y="48006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57"/>
    </mc:Choice>
    <mc:Fallback>
      <p:transition spd="slow" advTm="3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4" objId="3"/>
        <p14:stopEvt time="34457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0"/>
          <p:cNvSpPr txBox="1">
            <a:spLocks noGrp="1"/>
          </p:cNvSpPr>
          <p:nvPr>
            <p:ph type="title"/>
          </p:nvPr>
        </p:nvSpPr>
        <p:spPr>
          <a:xfrm>
            <a:off x="0" y="180675"/>
            <a:ext cx="3541500" cy="81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13" name="Google Shape;513;p70"/>
          <p:cNvSpPr txBox="1"/>
          <p:nvPr/>
        </p:nvSpPr>
        <p:spPr>
          <a:xfrm>
            <a:off x="0" y="1434075"/>
            <a:ext cx="9197700" cy="3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“Understanding Visual Studio Code Architecture.” (n.d.). </a:t>
            </a:r>
            <a:r>
              <a:rPr lang="en" sz="11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Retrieved from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https://franz-ajit.medium.com/understanding-visual-studio-code-architecture-5fc411fca07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“VSCode · Delft Students on Software Architecture – delftswa.” (n.d.). </a:t>
            </a:r>
            <a:r>
              <a:rPr lang="en" sz="11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Delft SWA / DESOSA.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Retrieved from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https://delftswa.gitbooks.io/desosa-2017/content/vscode/chapter.html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DelftSwa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“VSCode – From Vision to Architecture.” (2021). </a:t>
            </a:r>
            <a:r>
              <a:rPr lang="en" sz="11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DESOSA Project.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Retrieved from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https://2021.desosa.nl/projects/vscode/posts/essay2/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DESOSA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“Void Editor – Architecture Overview.” (n.d.). </a:t>
            </a:r>
            <a:r>
              <a:rPr lang="en" sz="11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DeepWiki.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Retrieved from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https://deepwiki.com/voideditor/void/1.1-getting-started#architecture-ov8631-AE22erview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“Visual Studio Code – Wiki.” (n.d.). </a:t>
            </a:r>
            <a:r>
              <a:rPr lang="en" sz="11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Retrieved from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https://github.com/microsoft/vscode/wiki/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“Void – GitHub Repository.” (n.d.). </a:t>
            </a:r>
            <a:r>
              <a:rPr lang="en" sz="11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Retrieved from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https://github.com/voideditor/void/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“Electron: Things to Watch Out for Before You Dive In.” (n.d.). </a:t>
            </a:r>
            <a:r>
              <a:rPr lang="en" sz="11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Retrieved from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https://medium.com/@vishaldwivedi13/electron-things-to-watch-out-for-before-you-dive-in-e1c23f77f38f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medium.com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“Void IDE: The Comprehensive Guide to the Open-Source Cursor Alternative.” (n.d.). </a:t>
            </a:r>
            <a:r>
              <a:rPr lang="en" sz="11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Retrieved from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https://medium.com/@adityakumar2001/void-ide-the-comprehensive-guide-to-the-open-source-cursor-alternative-2a6b17cae235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Rose_Park_Dr_2">
            <a:hlinkClick r:id="" action="ppaction://media"/>
            <a:extLst>
              <a:ext uri="{FF2B5EF4-FFF2-40B4-BE49-F238E27FC236}">
                <a16:creationId xmlns:a16="http://schemas.microsoft.com/office/drawing/2014/main" id="{4E1501D8-0769-922B-8C77-863C1DE7BA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632253" y="100412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3"/>
    </mc:Choice>
    <mc:Fallback>
      <p:transition spd="slow" advTm="6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5" objId="3"/>
        <p14:stopEvt time="5803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Google Shape;402;p57"/>
          <p:cNvCxnSpPr/>
          <p:nvPr/>
        </p:nvCxnSpPr>
        <p:spPr>
          <a:xfrm>
            <a:off x="2497425" y="3021700"/>
            <a:ext cx="0" cy="3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3" name="Google Shape;403;p57"/>
          <p:cNvCxnSpPr/>
          <p:nvPr/>
        </p:nvCxnSpPr>
        <p:spPr>
          <a:xfrm>
            <a:off x="3948225" y="3021700"/>
            <a:ext cx="0" cy="3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4" name="Google Shape;404;p57"/>
          <p:cNvCxnSpPr/>
          <p:nvPr/>
        </p:nvCxnSpPr>
        <p:spPr>
          <a:xfrm>
            <a:off x="5399025" y="3021700"/>
            <a:ext cx="0" cy="3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5" name="Google Shape;405;p57"/>
          <p:cNvCxnSpPr/>
          <p:nvPr/>
        </p:nvCxnSpPr>
        <p:spPr>
          <a:xfrm>
            <a:off x="6849825" y="3021700"/>
            <a:ext cx="0" cy="3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06" name="Google Shape;406;p57"/>
          <p:cNvSpPr txBox="1">
            <a:spLocks noGrp="1"/>
          </p:cNvSpPr>
          <p:nvPr>
            <p:ph type="sldNum" idx="12"/>
          </p:nvPr>
        </p:nvSpPr>
        <p:spPr>
          <a:xfrm>
            <a:off x="6664798" y="449095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07" name="Google Shape;407;p57"/>
          <p:cNvSpPr txBox="1">
            <a:spLocks noGrp="1"/>
          </p:cNvSpPr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Breakdown</a:t>
            </a:r>
            <a:endParaRPr/>
          </a:p>
        </p:txBody>
      </p:sp>
      <p:sp>
        <p:nvSpPr>
          <p:cNvPr id="408" name="Google Shape;408;p57"/>
          <p:cNvSpPr txBox="1">
            <a:spLocks noGrp="1"/>
          </p:cNvSpPr>
          <p:nvPr>
            <p:ph type="body" idx="9"/>
          </p:nvPr>
        </p:nvSpPr>
        <p:spPr>
          <a:xfrm>
            <a:off x="2497329" y="2016087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/>
              <a:t>Use Cases, Ai Collab,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/>
              <a:t>Conclusions,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/>
              <a:t>Presentation</a:t>
            </a:r>
            <a:endParaRPr sz="1200"/>
          </a:p>
        </p:txBody>
      </p:sp>
      <p:sp>
        <p:nvSpPr>
          <p:cNvPr id="409" name="Google Shape;409;p57"/>
          <p:cNvSpPr txBox="1">
            <a:spLocks noGrp="1"/>
          </p:cNvSpPr>
          <p:nvPr>
            <p:ph type="body" idx="13"/>
          </p:nvPr>
        </p:nvSpPr>
        <p:spPr>
          <a:xfrm>
            <a:off x="3948234" y="2297337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/>
              <a:t>Architecture,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/>
              <a:t>Diagrams, Use Cases</a:t>
            </a:r>
            <a:endParaRPr sz="1200"/>
          </a:p>
        </p:txBody>
      </p:sp>
      <p:sp>
        <p:nvSpPr>
          <p:cNvPr id="410" name="Google Shape;410;p57"/>
          <p:cNvSpPr txBox="1">
            <a:spLocks noGrp="1"/>
          </p:cNvSpPr>
          <p:nvPr>
            <p:ph type="body" idx="14"/>
          </p:nvPr>
        </p:nvSpPr>
        <p:spPr>
          <a:xfrm>
            <a:off x="5313389" y="2297337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/>
              <a:t>Abstract, Introduction,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/>
              <a:t>Presentation</a:t>
            </a:r>
            <a:endParaRPr sz="1200"/>
          </a:p>
        </p:txBody>
      </p:sp>
      <p:sp>
        <p:nvSpPr>
          <p:cNvPr id="411" name="Google Shape;411;p57"/>
          <p:cNvSpPr txBox="1">
            <a:spLocks noGrp="1"/>
          </p:cNvSpPr>
          <p:nvPr>
            <p:ph type="body" idx="15"/>
          </p:nvPr>
        </p:nvSpPr>
        <p:spPr>
          <a:xfrm>
            <a:off x="6849819" y="2297337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/>
              <a:t>External Interfaces, Architecture, Data Dictionary</a:t>
            </a:r>
            <a:endParaRPr sz="1200"/>
          </a:p>
        </p:txBody>
      </p:sp>
      <p:sp>
        <p:nvSpPr>
          <p:cNvPr id="412" name="Google Shape;412;p57"/>
          <p:cNvSpPr txBox="1">
            <a:spLocks noGrp="1"/>
          </p:cNvSpPr>
          <p:nvPr>
            <p:ph type="subTitle" idx="18"/>
          </p:nvPr>
        </p:nvSpPr>
        <p:spPr>
          <a:xfrm>
            <a:off x="2411368" y="3568025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Karim Sponheimer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800" b="0"/>
              <a:t>Presenter</a:t>
            </a:r>
            <a:endParaRPr sz="800"/>
          </a:p>
        </p:txBody>
      </p:sp>
      <p:sp>
        <p:nvSpPr>
          <p:cNvPr id="413" name="Google Shape;413;p57"/>
          <p:cNvSpPr txBox="1">
            <a:spLocks noGrp="1"/>
          </p:cNvSpPr>
          <p:nvPr>
            <p:ph type="subTitle" idx="19"/>
          </p:nvPr>
        </p:nvSpPr>
        <p:spPr>
          <a:xfrm>
            <a:off x="3862218" y="3568025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Zachary Stephens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800" b="0"/>
              <a:t>Group leader</a:t>
            </a:r>
            <a:endParaRPr sz="800"/>
          </a:p>
        </p:txBody>
      </p:sp>
      <p:sp>
        <p:nvSpPr>
          <p:cNvPr id="414" name="Google Shape;414;p57"/>
          <p:cNvSpPr txBox="1">
            <a:spLocks noGrp="1"/>
          </p:cNvSpPr>
          <p:nvPr>
            <p:ph type="subTitle" idx="20"/>
          </p:nvPr>
        </p:nvSpPr>
        <p:spPr>
          <a:xfrm>
            <a:off x="5313400" y="3568025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Kasia Zaski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800" b="0"/>
              <a:t>Presenter</a:t>
            </a:r>
            <a:endParaRPr sz="800"/>
          </a:p>
        </p:txBody>
      </p:sp>
      <p:sp>
        <p:nvSpPr>
          <p:cNvPr id="415" name="Google Shape;415;p57"/>
          <p:cNvSpPr txBox="1">
            <a:spLocks noGrp="1"/>
          </p:cNvSpPr>
          <p:nvPr>
            <p:ph type="subTitle" idx="21"/>
          </p:nvPr>
        </p:nvSpPr>
        <p:spPr>
          <a:xfrm>
            <a:off x="6764575" y="3568025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Zirui Wang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800"/>
          </a:p>
        </p:txBody>
      </p:sp>
      <p:cxnSp>
        <p:nvCxnSpPr>
          <p:cNvPr id="416" name="Google Shape;416;p57"/>
          <p:cNvCxnSpPr/>
          <p:nvPr/>
        </p:nvCxnSpPr>
        <p:spPr>
          <a:xfrm>
            <a:off x="1046425" y="3033100"/>
            <a:ext cx="0" cy="3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17" name="Google Shape;417;p57"/>
          <p:cNvSpPr txBox="1">
            <a:spLocks noGrp="1"/>
          </p:cNvSpPr>
          <p:nvPr>
            <p:ph type="body" idx="9"/>
          </p:nvPr>
        </p:nvSpPr>
        <p:spPr>
          <a:xfrm>
            <a:off x="960379" y="24601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/>
              <a:t>Outline, Research</a:t>
            </a:r>
            <a:endParaRPr sz="120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ubTitle" idx="18"/>
          </p:nvPr>
        </p:nvSpPr>
        <p:spPr>
          <a:xfrm>
            <a:off x="960368" y="3579425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Chat GPT 5.0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"/>
    </mc:Choice>
    <mc:Fallback>
      <p:transition spd="slow" advTm="30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 txBox="1">
            <a:spLocks noGrp="1"/>
          </p:cNvSpPr>
          <p:nvPr>
            <p:ph type="subTitle" idx="1"/>
          </p:nvPr>
        </p:nvSpPr>
        <p:spPr>
          <a:xfrm>
            <a:off x="805654" y="3472200"/>
            <a:ext cx="5859300" cy="45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Group 14: Karim Sponheimer, Zachary Stephens, Zirui Wang, Kasia Zaski</a:t>
            </a:r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2"/>
          </p:nvPr>
        </p:nvSpPr>
        <p:spPr>
          <a:xfrm>
            <a:off x="805650" y="582750"/>
            <a:ext cx="26610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Name: Potential Guacamole</a:t>
            </a:r>
            <a:endParaRPr/>
          </a:p>
        </p:txBody>
      </p:sp>
      <p:sp>
        <p:nvSpPr>
          <p:cNvPr id="425" name="Google Shape;425;p58"/>
          <p:cNvSpPr txBox="1">
            <a:spLocks noGrp="1"/>
          </p:cNvSpPr>
          <p:nvPr>
            <p:ph type="title"/>
          </p:nvPr>
        </p:nvSpPr>
        <p:spPr>
          <a:xfrm>
            <a:off x="805650" y="1305800"/>
            <a:ext cx="4838100" cy="65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Conceptual Architecture</a:t>
            </a:r>
            <a:endParaRPr sz="3000"/>
          </a:p>
        </p:txBody>
      </p:sp>
      <p:sp>
        <p:nvSpPr>
          <p:cNvPr id="426" name="Google Shape;426;p58"/>
          <p:cNvSpPr txBox="1"/>
          <p:nvPr/>
        </p:nvSpPr>
        <p:spPr>
          <a:xfrm>
            <a:off x="859050" y="2190850"/>
            <a:ext cx="32772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Void AI</a:t>
            </a:r>
            <a:endParaRPr sz="55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7" name="Google Shape;42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3750" y="988050"/>
            <a:ext cx="3167400" cy="31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ntro">
            <a:hlinkClick r:id="" action="ppaction://media"/>
            <a:extLst>
              <a:ext uri="{FF2B5EF4-FFF2-40B4-BE49-F238E27FC236}">
                <a16:creationId xmlns:a16="http://schemas.microsoft.com/office/drawing/2014/main" id="{EEA8D13B-0467-56C8-F98C-51C182A2B5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727" y="95387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0"/>
    </mc:Choice>
    <mc:Fallback>
      <p:transition spd="slow" advTm="7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60" objId="2"/>
        <p14:stopEvt time="6265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>
            <a:spLocks noGrp="1"/>
          </p:cNvSpPr>
          <p:nvPr>
            <p:ph type="subTitle" idx="1"/>
          </p:nvPr>
        </p:nvSpPr>
        <p:spPr>
          <a:xfrm>
            <a:off x="322800" y="1358250"/>
            <a:ext cx="8821200" cy="33906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Analyzed Void, an open source, AI powered IDE forked from VS Code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Explored architecture principles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Key Insights</a:t>
            </a:r>
            <a:endParaRPr sz="250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Renderer, Main, Extension Host Separation</a:t>
            </a:r>
            <a:endParaRPr sz="250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AI integration via Provider Adapters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Deliverables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Lessons Learned</a:t>
            </a:r>
            <a:endParaRPr sz="2500"/>
          </a:p>
        </p:txBody>
      </p:sp>
      <p:sp>
        <p:nvSpPr>
          <p:cNvPr id="433" name="Google Shape;433;p59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2736900" cy="94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pic>
        <p:nvPicPr>
          <p:cNvPr id="6" name="Abstract">
            <a:hlinkClick r:id="" action="ppaction://media"/>
            <a:extLst>
              <a:ext uri="{FF2B5EF4-FFF2-40B4-BE49-F238E27FC236}">
                <a16:creationId xmlns:a16="http://schemas.microsoft.com/office/drawing/2014/main" id="{EFCE0E92-0E4D-101D-082A-B2350402F6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118" y="43035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16"/>
    </mc:Choice>
    <mc:Fallback>
      <p:transition spd="slow" advTm="67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43" objId="6"/>
        <p14:stopEvt time="67152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subTitle" idx="3"/>
          </p:nvPr>
        </p:nvSpPr>
        <p:spPr>
          <a:xfrm>
            <a:off x="418175" y="1748100"/>
            <a:ext cx="8075700" cy="30018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VS Code: Lightweight, extensible editor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Void IDE: adds AI assistant whole keeping privacy, customization, and open source model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Project goal: Apply IDE architecture principles to a web based project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Layered structure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Self contained component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Demonstrates separation of concerns and modularity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Report structure </a:t>
            </a:r>
            <a:endParaRPr sz="2200"/>
          </a:p>
        </p:txBody>
      </p:sp>
      <p:sp>
        <p:nvSpPr>
          <p:cNvPr id="439" name="Google Shape;439;p60"/>
          <p:cNvSpPr txBox="1">
            <a:spLocks noGrp="1"/>
          </p:cNvSpPr>
          <p:nvPr>
            <p:ph type="title"/>
          </p:nvPr>
        </p:nvSpPr>
        <p:spPr>
          <a:xfrm>
            <a:off x="277500" y="447275"/>
            <a:ext cx="6786300" cy="93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Introduction/Overview</a:t>
            </a:r>
            <a:endParaRPr/>
          </a:p>
        </p:txBody>
      </p:sp>
      <p:sp>
        <p:nvSpPr>
          <p:cNvPr id="440" name="Google Shape;440;p60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Introduction">
            <a:hlinkClick r:id="" action="ppaction://media"/>
            <a:extLst>
              <a:ext uri="{FF2B5EF4-FFF2-40B4-BE49-F238E27FC236}">
                <a16:creationId xmlns:a16="http://schemas.microsoft.com/office/drawing/2014/main" id="{00999C58-2F14-DD8F-0428-4ED481E8E9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18" y="11032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75"/>
    </mc:Choice>
    <mc:Fallback>
      <p:transition spd="slow" advTm="67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52" objId="4"/>
        <p14:stopEvt time="66509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>
            <a:spLocks noGrp="1"/>
          </p:cNvSpPr>
          <p:nvPr>
            <p:ph type="subTitle" idx="1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Add section title</a:t>
            </a:r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2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Add section title</a:t>
            </a:r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title"/>
          </p:nvPr>
        </p:nvSpPr>
        <p:spPr>
          <a:xfrm>
            <a:off x="277425" y="4014025"/>
            <a:ext cx="7124400" cy="84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Conceptual Architecture</a:t>
            </a:r>
            <a:endParaRPr sz="4000"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4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51" name="Google Shape;45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3999" cy="422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lide_6_Final">
            <a:hlinkClick r:id="" action="ppaction://media"/>
            <a:extLst>
              <a:ext uri="{FF2B5EF4-FFF2-40B4-BE49-F238E27FC236}">
                <a16:creationId xmlns:a16="http://schemas.microsoft.com/office/drawing/2014/main" id="{FAF6BBF1-6B92-D5D1-319A-91496BBF6A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743" y="35176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51"/>
    </mc:Choice>
    <mc:Fallback>
      <p:transition spd="slow" advTm="95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5" objId="4"/>
        <p14:stopEvt time="94731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>
            <a:spLocks noGrp="1"/>
          </p:cNvSpPr>
          <p:nvPr>
            <p:ph type="subTitle" idx="1"/>
          </p:nvPr>
        </p:nvSpPr>
        <p:spPr>
          <a:xfrm>
            <a:off x="4540800" y="277491"/>
            <a:ext cx="43257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Layered</a:t>
            </a:r>
            <a:endParaRPr/>
          </a:p>
        </p:txBody>
      </p:sp>
      <p:sp>
        <p:nvSpPr>
          <p:cNvPr id="457" name="Google Shape;457;p62"/>
          <p:cNvSpPr txBox="1">
            <a:spLocks noGrp="1"/>
          </p:cNvSpPr>
          <p:nvPr>
            <p:ph type="subTitle" idx="2"/>
          </p:nvPr>
        </p:nvSpPr>
        <p:spPr>
          <a:xfrm>
            <a:off x="4492250" y="2714050"/>
            <a:ext cx="45495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Implicit Invocation (Pub-Sub)</a:t>
            </a:r>
            <a:endParaRPr/>
          </a:p>
        </p:txBody>
      </p:sp>
      <p:sp>
        <p:nvSpPr>
          <p:cNvPr id="458" name="Google Shape;458;p62"/>
          <p:cNvSpPr txBox="1">
            <a:spLocks noGrp="1"/>
          </p:cNvSpPr>
          <p:nvPr>
            <p:ph type="title"/>
          </p:nvPr>
        </p:nvSpPr>
        <p:spPr>
          <a:xfrm>
            <a:off x="277500" y="2056525"/>
            <a:ext cx="5050200" cy="280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Architecture Style</a:t>
            </a:r>
            <a:endParaRPr sz="4100"/>
          </a:p>
        </p:txBody>
      </p:sp>
      <p:sp>
        <p:nvSpPr>
          <p:cNvPr id="459" name="Google Shape;459;p62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 rotWithShape="1">
          <a:blip r:embed="rId6">
            <a:alphaModFix/>
          </a:blip>
          <a:srcRect l="33068" t="34385" r="31506" b="31867"/>
          <a:stretch/>
        </p:blipFill>
        <p:spPr>
          <a:xfrm>
            <a:off x="909400" y="238225"/>
            <a:ext cx="2694650" cy="1924750"/>
          </a:xfrm>
          <a:prstGeom prst="rect">
            <a:avLst/>
          </a:prstGeom>
          <a:noFill/>
          <a:ln w="9525" cap="flat" cmpd="sng">
            <a:solidFill>
              <a:srgbClr val="918F8E"/>
            </a:solidFill>
            <a:prstDash val="dash"/>
            <a:miter lim="8000"/>
            <a:headEnd type="none" w="sm" len="sm"/>
            <a:tailEnd type="none" w="sm" len="sm"/>
          </a:ln>
        </p:spPr>
      </p:pic>
      <p:pic>
        <p:nvPicPr>
          <p:cNvPr id="461" name="Google Shape;461;p62"/>
          <p:cNvPicPr preferRelativeResize="0"/>
          <p:nvPr/>
        </p:nvPicPr>
        <p:blipFill rotWithShape="1">
          <a:blip r:embed="rId6">
            <a:alphaModFix/>
          </a:blip>
          <a:srcRect t="35729" r="67121" b="33277"/>
          <a:stretch/>
        </p:blipFill>
        <p:spPr>
          <a:xfrm>
            <a:off x="909400" y="2162975"/>
            <a:ext cx="2694650" cy="1904599"/>
          </a:xfrm>
          <a:prstGeom prst="rect">
            <a:avLst/>
          </a:prstGeom>
          <a:noFill/>
          <a:ln w="9525" cap="flat" cmpd="sng">
            <a:solidFill>
              <a:srgbClr val="918F8E"/>
            </a:solidFill>
            <a:prstDash val="dash"/>
            <a:miter lim="8000"/>
            <a:headEnd type="none" w="sm" len="sm"/>
            <a:tailEnd type="none" w="sm" len="sm"/>
          </a:ln>
        </p:spPr>
      </p:pic>
      <p:sp>
        <p:nvSpPr>
          <p:cNvPr id="462" name="Google Shape;462;p62"/>
          <p:cNvSpPr txBox="1"/>
          <p:nvPr/>
        </p:nvSpPr>
        <p:spPr>
          <a:xfrm>
            <a:off x="4726850" y="730200"/>
            <a:ext cx="3000000" cy="17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mo"/>
              <a:buChar char="●"/>
            </a:pPr>
            <a:r>
              <a:rPr lang="en" sz="1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Renderer manages user interface and panels.</a:t>
            </a:r>
            <a:br>
              <a:rPr lang="en" sz="1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1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mo"/>
              <a:buChar char="●"/>
            </a:pPr>
            <a:r>
              <a:rPr lang="en" sz="1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Core Services handle editing logic, chat, and message flow.</a:t>
            </a:r>
            <a:br>
              <a:rPr lang="en" sz="1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1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mo"/>
              <a:buChar char="●"/>
            </a:pPr>
            <a:r>
              <a:rPr lang="en" sz="1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Main Process (Electron) handles file access and LLM connections.</a:t>
            </a:r>
            <a:endParaRPr sz="11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3" name="Google Shape;463;p62"/>
          <p:cNvSpPr txBox="1"/>
          <p:nvPr/>
        </p:nvSpPr>
        <p:spPr>
          <a:xfrm>
            <a:off x="4813075" y="2902100"/>
            <a:ext cx="3000000" cy="16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mo"/>
              <a:buChar char="●"/>
            </a:pPr>
            <a:r>
              <a:rPr lang="en" sz="1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Event-driven design for extensions, AI providers, and chat interactions.</a:t>
            </a:r>
            <a:br>
              <a:rPr lang="en" sz="1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1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mo"/>
              <a:buChar char="●"/>
            </a:pPr>
            <a:r>
              <a:rPr lang="en" sz="1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Allows components to react dynamically to user actions or system events.</a:t>
            </a:r>
            <a:endParaRPr sz="11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Architectural style">
            <a:hlinkClick r:id="" action="ppaction://media"/>
            <a:extLst>
              <a:ext uri="{FF2B5EF4-FFF2-40B4-BE49-F238E27FC236}">
                <a16:creationId xmlns:a16="http://schemas.microsoft.com/office/drawing/2014/main" id="{16C1652A-58C0-905A-2372-040427410A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818" y="33809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48"/>
    </mc:Choice>
    <mc:Fallback>
      <p:transition spd="slow" advTm="51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2" objId="4"/>
        <p14:stopEvt time="49911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>
            <a:spLocks noGrp="1"/>
          </p:cNvSpPr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Overview</a:t>
            </a:r>
            <a:endParaRPr/>
          </a:p>
        </p:txBody>
      </p:sp>
      <p:sp>
        <p:nvSpPr>
          <p:cNvPr id="469" name="Google Shape;469;p63"/>
          <p:cNvSpPr txBox="1"/>
          <p:nvPr/>
        </p:nvSpPr>
        <p:spPr>
          <a:xfrm>
            <a:off x="3606175" y="747100"/>
            <a:ext cx="55845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Renderer / Workbench UI:</a:t>
            </a: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Manages the visible interface including chat, diff previews, and panes.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Core Services:</a:t>
            </a: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Handles document state, editing buffers, LLM message handling, and version control.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Main Process (Electron):</a:t>
            </a: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Executes system-level tasks like file I/O and API communication.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Extension Host:</a:t>
            </a: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Runs extensions safely in a sandbox to protect performance and security.</a:t>
            </a:r>
            <a:b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Provider Adapters:</a:t>
            </a: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Bridge between Void and external or local LLMs (OpenAI, Anthropic, etc.).</a:t>
            </a: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Subsystem_Overview">
            <a:hlinkClick r:id="" action="ppaction://media"/>
            <a:extLst>
              <a:ext uri="{FF2B5EF4-FFF2-40B4-BE49-F238E27FC236}">
                <a16:creationId xmlns:a16="http://schemas.microsoft.com/office/drawing/2014/main" id="{BEE68C26-DCBE-586F-6286-0B95F035B4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28"/>
    </mc:Choice>
    <mc:Fallback>
      <p:transition spd="slow" advTm="6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0" objId="4"/>
        <p14:stopEvt time="62496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" y="0"/>
            <a:ext cx="5217484" cy="52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4"/>
          <p:cNvSpPr txBox="1">
            <a:spLocks noGrp="1"/>
          </p:cNvSpPr>
          <p:nvPr>
            <p:ph type="title"/>
          </p:nvPr>
        </p:nvSpPr>
        <p:spPr>
          <a:xfrm>
            <a:off x="5176700" y="416575"/>
            <a:ext cx="3541500" cy="93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1</a:t>
            </a:r>
            <a:endParaRPr/>
          </a:p>
        </p:txBody>
      </p:sp>
      <p:sp>
        <p:nvSpPr>
          <p:cNvPr id="476" name="Google Shape;476;p64"/>
          <p:cNvSpPr txBox="1"/>
          <p:nvPr/>
        </p:nvSpPr>
        <p:spPr>
          <a:xfrm>
            <a:off x="5248600" y="1279650"/>
            <a:ext cx="3000000" cy="3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Open, Edit, and Save a File</a:t>
            </a:r>
            <a:endParaRPr sz="13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mo"/>
              <a:buChar char="●"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User opens a file from the workspace through the Renderer (UI).</a:t>
            </a:r>
            <a:b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mo"/>
              <a:buChar char="●"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Renderer sends request to Core Services, which checks cache or disk.</a:t>
            </a:r>
            <a:b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mo"/>
              <a:buChar char="●"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Core communicates with the Electron Main Process to read or write files.</a:t>
            </a:r>
            <a:b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mo"/>
              <a:buChar char="●"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Main Process performs system-level file I/O and returns confirmation.</a:t>
            </a:r>
            <a:b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mo"/>
              <a:buChar char="●"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Renderer updates the editor view once the file is opened or saved.</a:t>
            </a:r>
            <a:b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Demonstrates the layered flow between UI, logic, and system access.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" name="Slide_7_final">
            <a:hlinkClick r:id="" action="ppaction://media"/>
            <a:extLst>
              <a:ext uri="{FF2B5EF4-FFF2-40B4-BE49-F238E27FC236}">
                <a16:creationId xmlns:a16="http://schemas.microsoft.com/office/drawing/2014/main" id="{82ABE87D-570C-35C4-1B7C-33A139E430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6637" y="0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99"/>
    </mc:Choice>
    <mc:Fallback>
      <p:transition spd="slow" advTm="56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0" objId="5"/>
        <p14:stopEvt time="55135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1194</Words>
  <Application>Microsoft Office PowerPoint</Application>
  <PresentationFormat>On-screen Show (16:9)</PresentationFormat>
  <Paragraphs>130</Paragraphs>
  <Slides>15</Slides>
  <Notes>15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Arimo</vt:lpstr>
      <vt:lpstr>Azeret Mono</vt:lpstr>
      <vt:lpstr>Arimo SemiBold</vt:lpstr>
      <vt:lpstr>Arimo Medium</vt:lpstr>
      <vt:lpstr>Times New Roman</vt:lpstr>
      <vt:lpstr>Arial</vt:lpstr>
      <vt:lpstr>Simple Light</vt:lpstr>
      <vt:lpstr>Product demo | Human focus</vt:lpstr>
      <vt:lpstr>URL for video: </vt:lpstr>
      <vt:lpstr>Group Breakdown</vt:lpstr>
      <vt:lpstr>Conceptual Architecture</vt:lpstr>
      <vt:lpstr>Abstract</vt:lpstr>
      <vt:lpstr>Introduction/Overview</vt:lpstr>
      <vt:lpstr>Conceptual Architecture</vt:lpstr>
      <vt:lpstr>Architecture Style</vt:lpstr>
      <vt:lpstr>Subsystem Overview</vt:lpstr>
      <vt:lpstr>Use Case 1</vt:lpstr>
      <vt:lpstr>Use Case 2</vt:lpstr>
      <vt:lpstr>External Interfaces</vt:lpstr>
      <vt:lpstr>Lessons Learned</vt:lpstr>
      <vt:lpstr>Conclusions</vt:lpstr>
      <vt:lpstr>AI Collab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kasia zaski</dc:creator>
  <cp:lastModifiedBy>kasia zaski</cp:lastModifiedBy>
  <cp:revision>1</cp:revision>
  <dcterms:modified xsi:type="dcterms:W3CDTF">2025-10-13T02:23:39Z</dcterms:modified>
</cp:coreProperties>
</file>